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35" r:id="rId3"/>
    <p:sldId id="347" r:id="rId4"/>
    <p:sldId id="334" r:id="rId5"/>
    <p:sldId id="341" r:id="rId6"/>
    <p:sldId id="330" r:id="rId7"/>
    <p:sldId id="342" r:id="rId8"/>
    <p:sldId id="343" r:id="rId9"/>
    <p:sldId id="345" r:id="rId10"/>
    <p:sldId id="303" r:id="rId11"/>
    <p:sldId id="348" r:id="rId12"/>
    <p:sldId id="349" r:id="rId13"/>
    <p:sldId id="350" r:id="rId14"/>
    <p:sldId id="351" r:id="rId15"/>
    <p:sldId id="319" r:id="rId16"/>
    <p:sldId id="352" r:id="rId17"/>
    <p:sldId id="325" r:id="rId18"/>
    <p:sldId id="329" r:id="rId19"/>
    <p:sldId id="353" r:id="rId20"/>
  </p:sldIdLst>
  <p:sldSz cx="9144000" cy="6858000" type="screen4x3"/>
  <p:notesSz cx="9926638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FFFF00"/>
    <a:srgbClr val="FF3300"/>
    <a:srgbClr val="33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5" autoAdjust="0"/>
    <p:restoredTop sz="94743" autoAdjust="0"/>
  </p:normalViewPr>
  <p:slideViewPr>
    <p:cSldViewPr>
      <p:cViewPr>
        <p:scale>
          <a:sx n="100" d="100"/>
          <a:sy n="100" d="100"/>
        </p:scale>
        <p:origin x="-1128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0307" cy="3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4" tIns="45857" rIns="91714" bIns="45857" numCol="1" anchor="t" anchorCtr="0" compatLnSpc="1">
            <a:prstTxWarp prst="textNoShape">
              <a:avLst/>
            </a:prstTxWarp>
          </a:bodyPr>
          <a:lstStyle>
            <a:lvl1pPr defTabSz="917575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6332" y="0"/>
            <a:ext cx="4300306" cy="3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4" tIns="45857" rIns="91714" bIns="45857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7410"/>
            <a:ext cx="4300307" cy="3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4" tIns="45857" rIns="91714" bIns="45857" numCol="1" anchor="b" anchorCtr="0" compatLnSpc="1">
            <a:prstTxWarp prst="textNoShape">
              <a:avLst/>
            </a:prstTxWarp>
          </a:bodyPr>
          <a:lstStyle>
            <a:lvl1pPr defTabSz="917575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6332" y="6457410"/>
            <a:ext cx="4300306" cy="3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4" tIns="45857" rIns="91714" bIns="45857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pPr>
              <a:defRPr/>
            </a:pPr>
            <a:fld id="{84E0C2AD-82B1-4E0A-9D35-224F4C60975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809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0307" cy="3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4" tIns="45857" rIns="91714" bIns="45857" numCol="1" anchor="t" anchorCtr="0" compatLnSpc="1">
            <a:prstTxWarp prst="textNoShape">
              <a:avLst/>
            </a:prstTxWarp>
          </a:bodyPr>
          <a:lstStyle>
            <a:lvl1pPr defTabSz="917575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332" y="0"/>
            <a:ext cx="4300306" cy="3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4" tIns="45857" rIns="91714" bIns="45857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707" y="3228705"/>
            <a:ext cx="7279225" cy="305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4" tIns="45857" rIns="91714" bIns="45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7410"/>
            <a:ext cx="4300307" cy="3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4" tIns="45857" rIns="91714" bIns="45857" numCol="1" anchor="b" anchorCtr="0" compatLnSpc="1">
            <a:prstTxWarp prst="textNoShape">
              <a:avLst/>
            </a:prstTxWarp>
          </a:bodyPr>
          <a:lstStyle>
            <a:lvl1pPr defTabSz="917575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332" y="6457410"/>
            <a:ext cx="4300306" cy="3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4" tIns="45857" rIns="91714" bIns="45857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pPr>
              <a:defRPr/>
            </a:pPr>
            <a:fld id="{C38AEEC4-5C52-4B74-AED5-173CDDC7B73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6303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31EE873-4663-4070-BD08-F3E53413038A}" type="slidenum">
              <a:rPr lang="de-DE" sz="1200" smtClean="0"/>
              <a:pPr/>
              <a:t>1</a:t>
            </a:fld>
            <a:endParaRPr lang="de-DE" sz="1200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AEEC4-5C52-4B74-AED5-173CDDC7B73C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9844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AEEC4-5C52-4B74-AED5-173CDDC7B73C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000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AEEC4-5C52-4B74-AED5-173CDDC7B73C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4018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AEEC4-5C52-4B74-AED5-173CDDC7B73C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5693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AEEC4-5C52-4B74-AED5-173CDDC7B73C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8749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AEEC4-5C52-4B74-AED5-173CDDC7B73C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3065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AEEC4-5C52-4B74-AED5-173CDDC7B73C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0473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AEEC4-5C52-4B74-AED5-173CDDC7B73C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4186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AEEC4-5C52-4B74-AED5-173CDDC7B73C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4186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AEEC4-5C52-4B74-AED5-173CDDC7B73C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218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AEEC4-5C52-4B74-AED5-173CDDC7B73C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24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AEEC4-5C52-4B74-AED5-173CDDC7B73C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895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AEEC4-5C52-4B74-AED5-173CDDC7B73C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3046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AEEC4-5C52-4B74-AED5-173CDDC7B73C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4130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AEEC4-5C52-4B74-AED5-173CDDC7B73C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794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AEEC4-5C52-4B74-AED5-173CDDC7B73C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5884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AEEC4-5C52-4B74-AED5-173CDDC7B73C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920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3F46D-8212-45A1-8A55-EADDA34AEEF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845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C87FB-2D16-40D8-BEB3-4F88C93EBAB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9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E2401-FB9F-4C41-8B29-E6272A9686C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454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90BB2-0F87-4DE3-8AA3-15CC9A4C9CD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267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B7A5B-C3DE-44D3-9A87-F8145AA3545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08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69FCE-E8DF-4317-9361-42146C70821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559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CBF47-5336-4109-A8AF-29DA6973122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900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4C90C-241F-4270-879F-2B851E92C5C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415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FAE3C-C820-4F9D-9F2D-A1810B822ED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9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C46E5-DBEC-48C2-BB54-889A72A01BF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482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DECD0-1AB5-4A4F-B261-66F3E3CD965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711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C89A0-E321-40B2-B323-7C181AC9AD8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173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D68F2F2-C57F-46FC-918A-EFB1EEEE9CC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2060848"/>
            <a:ext cx="5392737" cy="3600400"/>
          </a:xfrm>
        </p:spPr>
        <p:txBody>
          <a:bodyPr/>
          <a:lstStyle/>
          <a:p>
            <a:r>
              <a:rPr lang="en-US" altLang="de-DE" sz="2800" b="1" dirty="0" smtClean="0">
                <a:solidFill>
                  <a:srgbClr val="000099"/>
                </a:solidFill>
                <a:latin typeface="Verdana" pitchFamily="34" charset="0"/>
              </a:rPr>
              <a:t>River Basin Management in the </a:t>
            </a:r>
            <a:r>
              <a:rPr lang="en-US" altLang="de-DE" sz="2800" b="1" dirty="0">
                <a:solidFill>
                  <a:srgbClr val="000099"/>
                </a:solidFill>
                <a:latin typeface="Verdana" pitchFamily="34" charset="0"/>
              </a:rPr>
              <a:t>Rhine</a:t>
            </a:r>
            <a:r>
              <a:rPr lang="en-GB" sz="3700" b="1" dirty="0" smtClean="0">
                <a:solidFill>
                  <a:srgbClr val="000099"/>
                </a:solidFill>
                <a:latin typeface="Verdana" pitchFamily="34" charset="0"/>
              </a:rPr>
              <a:t/>
            </a:r>
            <a:br>
              <a:rPr lang="en-GB" sz="3700" b="1" dirty="0" smtClean="0">
                <a:solidFill>
                  <a:srgbClr val="000099"/>
                </a:solidFill>
                <a:latin typeface="Verdana" pitchFamily="34" charset="0"/>
              </a:rPr>
            </a:br>
            <a:r>
              <a:rPr lang="en-GB" sz="3700" b="1" dirty="0" smtClean="0">
                <a:solidFill>
                  <a:srgbClr val="000099"/>
                </a:solidFill>
                <a:latin typeface="Verdana" pitchFamily="34" charset="0"/>
              </a:rPr>
              <a:t/>
            </a:r>
            <a:br>
              <a:rPr lang="en-GB" sz="3700" b="1" dirty="0" smtClean="0">
                <a:solidFill>
                  <a:srgbClr val="000099"/>
                </a:solidFill>
                <a:latin typeface="Verdana" pitchFamily="34" charset="0"/>
              </a:rPr>
            </a:br>
            <a:r>
              <a:rPr lang="en-GB" sz="2000" b="1" i="1" dirty="0" smtClean="0">
                <a:solidFill>
                  <a:srgbClr val="000099"/>
                </a:solidFill>
                <a:latin typeface="Verdana" pitchFamily="34" charset="0"/>
              </a:rPr>
              <a:t>Ben van de Wetering</a:t>
            </a:r>
            <a:r>
              <a:rPr lang="en-GB" sz="2000" b="1" i="1" dirty="0">
                <a:solidFill>
                  <a:srgbClr val="000099"/>
                </a:solidFill>
                <a:latin typeface="Verdana" pitchFamily="34" charset="0"/>
              </a:rPr>
              <a:t/>
            </a:r>
            <a:br>
              <a:rPr lang="en-GB" sz="2000" b="1" i="1" dirty="0">
                <a:solidFill>
                  <a:srgbClr val="000099"/>
                </a:solidFill>
                <a:latin typeface="Verdana" pitchFamily="34" charset="0"/>
              </a:rPr>
            </a:br>
            <a:r>
              <a:rPr lang="en-GB" sz="2000" b="1" i="1" dirty="0">
                <a:solidFill>
                  <a:srgbClr val="000099"/>
                </a:solidFill>
                <a:latin typeface="Verdana" pitchFamily="34" charset="0"/>
              </a:rPr>
              <a:t>Executive Secretary (Emeritus)</a:t>
            </a:r>
            <a:r>
              <a:rPr lang="en-GB" sz="2000" b="1" i="1" dirty="0" smtClean="0">
                <a:solidFill>
                  <a:srgbClr val="000099"/>
                </a:solidFill>
                <a:latin typeface="Verdana" pitchFamily="34" charset="0"/>
              </a:rPr>
              <a:t/>
            </a:r>
            <a:br>
              <a:rPr lang="en-GB" sz="2000" b="1" i="1" dirty="0" smtClean="0">
                <a:solidFill>
                  <a:srgbClr val="000099"/>
                </a:solidFill>
                <a:latin typeface="Verdana" pitchFamily="34" charset="0"/>
              </a:rPr>
            </a:br>
            <a:r>
              <a:rPr lang="en-GB" sz="2000" b="1" dirty="0" smtClean="0">
                <a:solidFill>
                  <a:srgbClr val="000099"/>
                </a:solidFill>
                <a:latin typeface="Verdana" pitchFamily="34" charset="0"/>
              </a:rPr>
              <a:t/>
            </a:r>
            <a:br>
              <a:rPr lang="en-GB" sz="2000" b="1" dirty="0" smtClean="0">
                <a:solidFill>
                  <a:srgbClr val="000099"/>
                </a:solidFill>
                <a:latin typeface="Verdana" pitchFamily="34" charset="0"/>
              </a:rPr>
            </a:br>
            <a:r>
              <a:rPr lang="en-GB" sz="2000" b="1" dirty="0" smtClean="0">
                <a:solidFill>
                  <a:srgbClr val="000099"/>
                </a:solidFill>
                <a:latin typeface="Verdana" pitchFamily="34" charset="0"/>
              </a:rPr>
              <a:t/>
            </a:r>
            <a:br>
              <a:rPr lang="en-GB" sz="2000" b="1" dirty="0" smtClean="0">
                <a:solidFill>
                  <a:srgbClr val="000099"/>
                </a:solidFill>
                <a:latin typeface="Verdana" pitchFamily="34" charset="0"/>
              </a:rPr>
            </a:br>
            <a:endParaRPr lang="de-DE" sz="2000" dirty="0" smtClean="0">
              <a:solidFill>
                <a:srgbClr val="000099"/>
              </a:solidFill>
            </a:endParaRPr>
          </a:p>
        </p:txBody>
      </p:sp>
      <p:pic>
        <p:nvPicPr>
          <p:cNvPr id="205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0"/>
            <a:ext cx="149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pic>
        <p:nvPicPr>
          <p:cNvPr id="7171" name="Picture 3" descr="voge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9525"/>
            <a:ext cx="1066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381000"/>
            <a:ext cx="6477000" cy="381000"/>
          </a:xfrm>
        </p:spPr>
        <p:txBody>
          <a:bodyPr/>
          <a:lstStyle/>
          <a:p>
            <a:pPr algn="l"/>
            <a:r>
              <a:rPr lang="en-GB" sz="2800" b="1" dirty="0">
                <a:solidFill>
                  <a:srgbClr val="000099"/>
                </a:solidFill>
                <a:latin typeface="Verdana" pitchFamily="34" charset="0"/>
              </a:rPr>
              <a:t>T</a:t>
            </a:r>
            <a:r>
              <a:rPr lang="en-GB" sz="2800" b="1" dirty="0" smtClean="0">
                <a:solidFill>
                  <a:srgbClr val="000099"/>
                </a:solidFill>
                <a:latin typeface="Verdana" pitchFamily="34" charset="0"/>
              </a:rPr>
              <a:t>he 1999 Rhine Convention</a:t>
            </a:r>
            <a:endParaRPr lang="de-DE" sz="2800" dirty="0" smtClean="0">
              <a:solidFill>
                <a:srgbClr val="000099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55576" y="1421482"/>
            <a:ext cx="73455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Contracting Parties:</a:t>
            </a:r>
          </a:p>
          <a:p>
            <a:pPr lvl="1"/>
            <a:r>
              <a:rPr lang="en-GB" sz="1800" dirty="0" smtClean="0">
                <a:solidFill>
                  <a:srgbClr val="000099"/>
                </a:solidFill>
                <a:latin typeface="Verdana" pitchFamily="34" charset="0"/>
              </a:rPr>
              <a:t>Switzerland, France, Germany, Luxemburg, Netherlands, European Union</a:t>
            </a:r>
          </a:p>
          <a:p>
            <a:endParaRPr lang="en-GB" sz="1800" b="1" dirty="0" smtClean="0">
              <a:solidFill>
                <a:srgbClr val="000099"/>
              </a:solidFill>
              <a:latin typeface="Verdana" pitchFamily="34" charset="0"/>
            </a:endParaRPr>
          </a:p>
          <a:p>
            <a:r>
              <a:rPr lang="en-GB" sz="2000" b="1" dirty="0" smtClean="0">
                <a:solidFill>
                  <a:srgbClr val="000099"/>
                </a:solidFill>
                <a:latin typeface="Verdana" pitchFamily="34" charset="0"/>
              </a:rPr>
              <a:t>Cooperation within the river basin with:</a:t>
            </a:r>
          </a:p>
          <a:p>
            <a:pPr lvl="1"/>
            <a:r>
              <a:rPr lang="en-GB" sz="1800" dirty="0" smtClean="0">
                <a:solidFill>
                  <a:srgbClr val="000099"/>
                </a:solidFill>
                <a:latin typeface="Verdana" pitchFamily="34" charset="0"/>
              </a:rPr>
              <a:t>Austria, Liechtenstein, Wallonia (Belgium)</a:t>
            </a:r>
          </a:p>
          <a:p>
            <a:endParaRPr lang="en-GB" sz="1800" b="1" dirty="0" smtClean="0">
              <a:solidFill>
                <a:srgbClr val="000099"/>
              </a:solidFill>
              <a:latin typeface="Verdana" pitchFamily="34" charset="0"/>
            </a:endParaRPr>
          </a:p>
          <a:p>
            <a:r>
              <a:rPr lang="en-GB" sz="2000" b="1" dirty="0" smtClean="0">
                <a:solidFill>
                  <a:srgbClr val="000099"/>
                </a:solidFill>
                <a:latin typeface="Verdana" pitchFamily="34" charset="0"/>
              </a:rPr>
              <a:t>Observers:</a:t>
            </a:r>
          </a:p>
          <a:p>
            <a:pPr lvl="1"/>
            <a:r>
              <a:rPr lang="en-GB" sz="1800" dirty="0" smtClean="0">
                <a:solidFill>
                  <a:srgbClr val="000099"/>
                </a:solidFill>
                <a:latin typeface="Verdana" pitchFamily="34" charset="0"/>
              </a:rPr>
              <a:t>Intergovernmental Organizations (IGO's)</a:t>
            </a:r>
          </a:p>
          <a:p>
            <a:endParaRPr lang="en-GB" sz="1800" dirty="0" smtClean="0">
              <a:solidFill>
                <a:srgbClr val="000099"/>
              </a:solidFill>
              <a:latin typeface="Verdana" pitchFamily="34" charset="0"/>
            </a:endParaRPr>
          </a:p>
          <a:p>
            <a:pPr lvl="1"/>
            <a:r>
              <a:rPr lang="en-GB" sz="1800" dirty="0" smtClean="0">
                <a:solidFill>
                  <a:srgbClr val="000099"/>
                </a:solidFill>
                <a:latin typeface="Verdana" pitchFamily="34" charset="0"/>
              </a:rPr>
              <a:t>Non-Governmental Organizations (NGO's)</a:t>
            </a:r>
            <a:endParaRPr lang="en-GB" sz="1800" dirty="0">
              <a:solidFill>
                <a:srgbClr val="00009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69924" y="304800"/>
            <a:ext cx="750247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altLang="de-DE" sz="2800" b="1" dirty="0" smtClean="0">
                <a:solidFill>
                  <a:srgbClr val="000099"/>
                </a:solidFill>
                <a:latin typeface="Verdana" pitchFamily="34" charset="0"/>
              </a:rPr>
              <a:t>The 1999 Rhine Convention</a:t>
            </a:r>
            <a:endParaRPr lang="en-GB" sz="2800" dirty="0">
              <a:solidFill>
                <a:srgbClr val="000099"/>
              </a:solidFill>
            </a:endParaRPr>
          </a:p>
        </p:txBody>
      </p:sp>
      <p:pic>
        <p:nvPicPr>
          <p:cNvPr id="4102" name="Picture 6" descr="voge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350"/>
            <a:ext cx="1066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755576" y="1340768"/>
            <a:ext cx="72728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Rhine itself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ground 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 interacting with the 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aquatic 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terrestrial ecosystems which interact or could again interact with 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Rhine catchment area, 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insofar 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its 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pollution by 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noxious 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substances 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adversely affects 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Rhine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of importance for flood prevention 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protection 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along the 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Rhine</a:t>
            </a:r>
            <a:endParaRPr lang="en-US" sz="18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9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69924" y="304800"/>
            <a:ext cx="750247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altLang="de-DE" sz="2800" b="1" dirty="0" smtClean="0">
                <a:solidFill>
                  <a:srgbClr val="000099"/>
                </a:solidFill>
                <a:latin typeface="Verdana" pitchFamily="34" charset="0"/>
              </a:rPr>
              <a:t>The 1999 </a:t>
            </a:r>
            <a:r>
              <a:rPr lang="en-GB" altLang="de-DE" sz="2800" b="1" dirty="0">
                <a:solidFill>
                  <a:srgbClr val="000099"/>
                </a:solidFill>
                <a:latin typeface="Verdana" pitchFamily="34" charset="0"/>
              </a:rPr>
              <a:t>Rhine Convention </a:t>
            </a:r>
            <a:endParaRPr lang="en-GB" sz="2800" dirty="0">
              <a:solidFill>
                <a:srgbClr val="000099"/>
              </a:solidFill>
            </a:endParaRPr>
          </a:p>
        </p:txBody>
      </p:sp>
      <p:pic>
        <p:nvPicPr>
          <p:cNvPr id="4102" name="Picture 6" descr="voge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350"/>
            <a:ext cx="1066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827584" y="1196752"/>
            <a:ext cx="78488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Aims </a:t>
            </a:r>
          </a:p>
          <a:p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Sustainable 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 of the Rhine ecosystem, in particular 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through, </a:t>
            </a:r>
            <a:r>
              <a:rPr lang="en-US" sz="1800" i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 alia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sz="18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maintaining 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improving </a:t>
            </a:r>
            <a:r>
              <a:rPr lang="en-US" sz="18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 quality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protecting </a:t>
            </a:r>
            <a:r>
              <a:rPr lang="en-US" sz="18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populations of organisms and species </a:t>
            </a:r>
            <a:r>
              <a:rPr lang="en-US" sz="18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diversity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maintaining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improving and restoring the </a:t>
            </a:r>
            <a:r>
              <a:rPr lang="en-US" sz="18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natural function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ensuring </a:t>
            </a:r>
            <a:r>
              <a:rPr lang="en-US" sz="18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environmentally sound and rational management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water 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resources</a:t>
            </a:r>
            <a:endParaRPr lang="en-US" sz="18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Securing the </a:t>
            </a:r>
            <a:r>
              <a:rPr lang="en-US" sz="18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production of drinking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water from the waters of the 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Rhine</a:t>
            </a:r>
          </a:p>
          <a:p>
            <a:endParaRPr lang="en-US" sz="18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</a:t>
            </a:r>
            <a:r>
              <a:rPr lang="en-US" sz="18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flood prevention and protection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taking account of ecological requirements</a:t>
            </a:r>
          </a:p>
          <a:p>
            <a:endParaRPr lang="en-US" sz="18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restore </a:t>
            </a:r>
            <a:r>
              <a:rPr lang="en-US" sz="18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North Sea 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conjunction with the other actions taken to 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protect it</a:t>
            </a:r>
            <a:endParaRPr lang="en-US" sz="18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69924" y="304800"/>
            <a:ext cx="750247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altLang="de-DE" sz="2800" b="1" dirty="0" smtClean="0">
                <a:solidFill>
                  <a:srgbClr val="000099"/>
                </a:solidFill>
                <a:latin typeface="Verdana" pitchFamily="34" charset="0"/>
              </a:rPr>
              <a:t>The 1999 </a:t>
            </a:r>
            <a:r>
              <a:rPr lang="en-GB" altLang="de-DE" sz="2800" b="1" dirty="0">
                <a:solidFill>
                  <a:srgbClr val="000099"/>
                </a:solidFill>
                <a:latin typeface="Verdana" pitchFamily="34" charset="0"/>
              </a:rPr>
              <a:t>Rhine Convention </a:t>
            </a:r>
            <a:endParaRPr lang="en-GB" sz="2800" dirty="0">
              <a:solidFill>
                <a:srgbClr val="000099"/>
              </a:solidFill>
            </a:endParaRPr>
          </a:p>
        </p:txBody>
      </p:sp>
      <p:pic>
        <p:nvPicPr>
          <p:cNvPr id="4102" name="Picture 6" descr="voge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350"/>
            <a:ext cx="1066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827584" y="1196752"/>
            <a:ext cx="78488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tasks of Contracting Parties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up their cooperation and to 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 on actions taken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carry out monitoring programmes and specific studies agreed 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upon by the 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identify causes 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and 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parties responsible 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initiate autonomous 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actions 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deemed necessary to protect the Rhine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take action in 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event of incidents or accidents 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accordance 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the 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warning and alert plans coordinated by 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Commission</a:t>
            </a:r>
            <a:endParaRPr lang="en-US" sz="18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69924" y="304800"/>
            <a:ext cx="750247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altLang="de-DE" sz="2800" b="1" dirty="0" smtClean="0">
                <a:solidFill>
                  <a:srgbClr val="000099"/>
                </a:solidFill>
                <a:latin typeface="Verdana" pitchFamily="34" charset="0"/>
              </a:rPr>
              <a:t>The 1999 </a:t>
            </a:r>
            <a:r>
              <a:rPr lang="en-GB" altLang="de-DE" sz="2800" b="1" dirty="0">
                <a:solidFill>
                  <a:srgbClr val="000099"/>
                </a:solidFill>
                <a:latin typeface="Verdana" pitchFamily="34" charset="0"/>
              </a:rPr>
              <a:t>Rhine Convention </a:t>
            </a:r>
            <a:endParaRPr lang="en-GB" sz="2800" dirty="0">
              <a:solidFill>
                <a:srgbClr val="000099"/>
              </a:solidFill>
            </a:endParaRPr>
          </a:p>
        </p:txBody>
      </p:sp>
      <p:pic>
        <p:nvPicPr>
          <p:cNvPr id="4102" name="Picture 6" descr="voge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350"/>
            <a:ext cx="1066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736526" y="1196752"/>
            <a:ext cx="78488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Mains tasks of the Commission</a:t>
            </a:r>
          </a:p>
          <a:p>
            <a:endParaRPr lang="en-US" sz="18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prepare international monitoring programmes 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studies 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use of their 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proposals for individual measures and programmes of 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coordinate 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Contracting States’ warning and alert plans for the 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evaluate 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effectiveness of 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agreed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nform 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public as to the state of the Rhine and the 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 of 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its 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19920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pic>
        <p:nvPicPr>
          <p:cNvPr id="8195" name="Picture 3" descr="voge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524"/>
            <a:ext cx="1066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04664" y="980728"/>
            <a:ext cx="8303840" cy="550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2563" indent="-1825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en-GB" sz="1800" b="1" dirty="0" smtClean="0">
                <a:solidFill>
                  <a:srgbClr val="000099"/>
                </a:solidFill>
                <a:latin typeface="Verdana" pitchFamily="34" charset="0"/>
              </a:rPr>
              <a:t>De-centralised  independent organization</a:t>
            </a:r>
          </a:p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defRPr/>
            </a:pPr>
            <a:endParaRPr lang="en-GB" sz="1800" b="1" dirty="0" smtClean="0">
              <a:solidFill>
                <a:srgbClr val="000099"/>
              </a:solidFill>
              <a:latin typeface="Verdana" pitchFamily="34" charset="0"/>
            </a:endParaRP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Verdana" pitchFamily="34" charset="0"/>
              </a:rPr>
              <a:t>Delegations</a:t>
            </a:r>
          </a:p>
          <a:p>
            <a:pPr marL="714375" lvl="1" indent="-352425" eaLnBrk="1" hangingPunct="1">
              <a:lnSpc>
                <a:spcPct val="95000"/>
              </a:lnSpc>
              <a:spcBef>
                <a:spcPct val="10000"/>
              </a:spcBef>
              <a:buFontTx/>
              <a:buChar char="–"/>
              <a:defRPr/>
            </a:pP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work with a political mandate</a:t>
            </a:r>
          </a:p>
          <a:p>
            <a:pPr marL="714375" lvl="1" indent="-352425" eaLnBrk="1" hangingPunct="1">
              <a:lnSpc>
                <a:spcPct val="95000"/>
              </a:lnSpc>
              <a:spcBef>
                <a:spcPct val="10000"/>
              </a:spcBef>
              <a:buFontTx/>
              <a:buChar char="–"/>
              <a:defRPr/>
            </a:pP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do have the technical know how</a:t>
            </a:r>
          </a:p>
          <a:p>
            <a:pPr marL="714375" lvl="1" indent="-352425" eaLnBrk="1" hangingPunct="1">
              <a:lnSpc>
                <a:spcPct val="95000"/>
              </a:lnSpc>
              <a:spcBef>
                <a:spcPct val="10000"/>
              </a:spcBef>
              <a:buFontTx/>
              <a:buChar char="–"/>
              <a:defRPr/>
            </a:pP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provide the common budget (1.200.000 €/a for operational costs of the Secretariat only)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  <a:buFontTx/>
              <a:buChar char="–"/>
              <a:defRPr/>
            </a:pPr>
            <a:endParaRPr lang="en-US" sz="1800" b="1" dirty="0" smtClean="0">
              <a:solidFill>
                <a:srgbClr val="000099"/>
              </a:solidFill>
              <a:latin typeface="Verdana" pitchFamily="34" charset="0"/>
            </a:endParaRP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0099"/>
                </a:solidFill>
                <a:latin typeface="Verdana" pitchFamily="34" charset="0"/>
              </a:rPr>
              <a:t>Small neutral Secretariat, 4 </a:t>
            </a:r>
            <a:r>
              <a:rPr lang="en-US" sz="1800" b="1" dirty="0" smtClean="0">
                <a:solidFill>
                  <a:srgbClr val="000099"/>
                </a:solidFill>
                <a:latin typeface="Verdana" pitchFamily="34" charset="0"/>
              </a:rPr>
              <a:t>languages</a:t>
            </a: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endParaRPr lang="en-US" sz="1800" b="1" dirty="0">
              <a:solidFill>
                <a:srgbClr val="000099"/>
              </a:solidFill>
              <a:latin typeface="Verdana" pitchFamily="34" charset="0"/>
            </a:endParaRP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en-GB" sz="1800" b="1" dirty="0" smtClean="0">
                <a:solidFill>
                  <a:srgbClr val="000099"/>
                </a:solidFill>
                <a:latin typeface="Verdana" pitchFamily="34" charset="0"/>
              </a:rPr>
              <a:t>Political </a:t>
            </a:r>
            <a:r>
              <a:rPr lang="en-GB" sz="1800" b="1" dirty="0">
                <a:solidFill>
                  <a:srgbClr val="000099"/>
                </a:solidFill>
                <a:latin typeface="Verdana" pitchFamily="34" charset="0"/>
              </a:rPr>
              <a:t>f</a:t>
            </a:r>
            <a:r>
              <a:rPr lang="en-GB" sz="1800" b="1" dirty="0" smtClean="0">
                <a:solidFill>
                  <a:srgbClr val="000099"/>
                </a:solidFill>
                <a:latin typeface="Verdana" pitchFamily="34" charset="0"/>
              </a:rPr>
              <a:t>ramework</a:t>
            </a:r>
            <a:r>
              <a:rPr lang="en-GB" sz="1800" b="1" dirty="0">
                <a:solidFill>
                  <a:srgbClr val="000099"/>
                </a:solidFill>
                <a:latin typeface="Verdana" pitchFamily="34" charset="0"/>
              </a:rPr>
              <a:t>, no sanctions</a:t>
            </a:r>
          </a:p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defRPr/>
            </a:pPr>
            <a:endParaRPr lang="en-GB" sz="1800" b="1" dirty="0" smtClean="0">
              <a:solidFill>
                <a:srgbClr val="000099"/>
              </a:solidFill>
              <a:latin typeface="Verdana" pitchFamily="34" charset="0"/>
            </a:endParaRP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Verdana" pitchFamily="34" charset="0"/>
              </a:rPr>
              <a:t>Legal framework provided by EU Directives (WFD and FD) and national legislation</a:t>
            </a:r>
            <a:endParaRPr lang="en-GB" sz="1800" b="1" dirty="0" smtClean="0">
              <a:solidFill>
                <a:srgbClr val="000099"/>
              </a:solidFill>
              <a:latin typeface="Verdana" pitchFamily="34" charset="0"/>
            </a:endParaRP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endParaRPr lang="en-GB" sz="1800" b="1" dirty="0" smtClean="0">
              <a:solidFill>
                <a:srgbClr val="000099"/>
              </a:solidFill>
              <a:latin typeface="Verdana" pitchFamily="34" charset="0"/>
            </a:endParaRP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en-GB" sz="1800" b="1" dirty="0" smtClean="0">
                <a:solidFill>
                  <a:srgbClr val="000099"/>
                </a:solidFill>
                <a:latin typeface="Verdana" pitchFamily="34" charset="0"/>
              </a:rPr>
              <a:t>All </a:t>
            </a:r>
            <a:r>
              <a:rPr lang="en-GB" sz="1800" b="1" dirty="0">
                <a:solidFill>
                  <a:srgbClr val="000099"/>
                </a:solidFill>
                <a:latin typeface="Verdana" pitchFamily="34" charset="0"/>
              </a:rPr>
              <a:t>agreements by </a:t>
            </a:r>
            <a:r>
              <a:rPr lang="en-GB" sz="1800" b="1" dirty="0" smtClean="0">
                <a:solidFill>
                  <a:srgbClr val="000099"/>
                </a:solidFill>
                <a:latin typeface="Verdana" pitchFamily="34" charset="0"/>
              </a:rPr>
              <a:t>consensus. Measures as </a:t>
            </a:r>
            <a:r>
              <a:rPr lang="en-GB" sz="1800" b="1" dirty="0">
                <a:solidFill>
                  <a:srgbClr val="000099"/>
                </a:solidFill>
                <a:latin typeface="Verdana" pitchFamily="34" charset="0"/>
              </a:rPr>
              <a:t>recommendations to countries</a:t>
            </a:r>
          </a:p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defRPr/>
            </a:pPr>
            <a:endParaRPr lang="en-GB" sz="1800" b="1" dirty="0">
              <a:solidFill>
                <a:srgbClr val="000099"/>
              </a:solidFill>
              <a:latin typeface="Verdana" pitchFamily="34" charset="0"/>
            </a:endParaRP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en-GB" sz="1800" b="1" dirty="0">
                <a:solidFill>
                  <a:srgbClr val="000099"/>
                </a:solidFill>
                <a:latin typeface="Verdana" pitchFamily="34" charset="0"/>
              </a:rPr>
              <a:t>Obligation to report on implementation of </a:t>
            </a:r>
            <a:r>
              <a:rPr lang="en-GB" sz="1800" b="1" dirty="0" smtClean="0">
                <a:solidFill>
                  <a:srgbClr val="000099"/>
                </a:solidFill>
                <a:latin typeface="Verdana" pitchFamily="34" charset="0"/>
              </a:rPr>
              <a:t>measures</a:t>
            </a:r>
            <a:endParaRPr lang="en-GB" sz="1800" b="1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8197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07975"/>
            <a:ext cx="6477000" cy="457200"/>
          </a:xfrm>
        </p:spPr>
        <p:txBody>
          <a:bodyPr/>
          <a:lstStyle/>
          <a:p>
            <a:pPr algn="l"/>
            <a:r>
              <a:rPr lang="en-GB" sz="2700" b="1" dirty="0">
                <a:solidFill>
                  <a:srgbClr val="000099"/>
                </a:solidFill>
                <a:latin typeface="Verdana" pitchFamily="34" charset="0"/>
              </a:rPr>
              <a:t>C</a:t>
            </a:r>
            <a:r>
              <a:rPr lang="en-GB" sz="2700" b="1" dirty="0" smtClean="0">
                <a:solidFill>
                  <a:srgbClr val="000099"/>
                </a:solidFill>
                <a:latin typeface="Verdana" pitchFamily="34" charset="0"/>
              </a:rPr>
              <a:t>ooperation</a:t>
            </a:r>
            <a:endParaRPr lang="de-DE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69924" y="304800"/>
            <a:ext cx="750247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altLang="de-DE" sz="2800" b="1" dirty="0" smtClean="0">
                <a:solidFill>
                  <a:srgbClr val="000099"/>
                </a:solidFill>
                <a:latin typeface="Verdana" pitchFamily="34" charset="0"/>
              </a:rPr>
              <a:t>The 1999 </a:t>
            </a:r>
            <a:r>
              <a:rPr lang="en-GB" altLang="de-DE" sz="2800" b="1" dirty="0">
                <a:solidFill>
                  <a:srgbClr val="000099"/>
                </a:solidFill>
                <a:latin typeface="Verdana" pitchFamily="34" charset="0"/>
              </a:rPr>
              <a:t>Rhine Convention </a:t>
            </a:r>
            <a:endParaRPr lang="en-GB" sz="2800" dirty="0">
              <a:solidFill>
                <a:srgbClr val="000099"/>
              </a:solidFill>
            </a:endParaRPr>
          </a:p>
        </p:txBody>
      </p:sp>
      <p:pic>
        <p:nvPicPr>
          <p:cNvPr id="4102" name="Picture 6" descr="voge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83"/>
            <a:ext cx="1066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727001" y="980728"/>
            <a:ext cx="784887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Conclusions</a:t>
            </a:r>
          </a:p>
          <a:p>
            <a:endParaRPr lang="en-US" sz="18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Convention does not provide the ICPR with any power to adopt binding agreements nor to </a:t>
            </a: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enforce 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implementation thereof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hese powers are in fact provided for in national and EU legislation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However, work in the ICPR started already in 1950 and developed into a very successful cooperation without such powerful instruments</a:t>
            </a:r>
          </a:p>
          <a:p>
            <a:endParaRPr lang="en-US" sz="18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addition, the work of the ICPR was one of the cornerstones of todays EU – water legislation</a:t>
            </a:r>
            <a:endParaRPr lang="en-US" sz="18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3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pic>
        <p:nvPicPr>
          <p:cNvPr id="11267" name="Picture 3" descr="voge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9525"/>
            <a:ext cx="1066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755576" y="1052736"/>
            <a:ext cx="7857826" cy="470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10000"/>
              </a:spcBef>
              <a:defRPr/>
            </a:pPr>
            <a:r>
              <a:rPr lang="en-GB" sz="2000" b="1" dirty="0" smtClean="0">
                <a:solidFill>
                  <a:srgbClr val="000099"/>
                </a:solidFill>
                <a:latin typeface="Verdana" pitchFamily="34" charset="0"/>
              </a:rPr>
              <a:t>First Phase (50ties - 70ties twentieth-century)</a:t>
            </a: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0099"/>
                </a:solidFill>
                <a:latin typeface="Verdana" pitchFamily="34" charset="0"/>
              </a:rPr>
              <a:t>Building trust and mutual understanding </a:t>
            </a: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0099"/>
                </a:solidFill>
                <a:latin typeface="Verdana" pitchFamily="34" charset="0"/>
              </a:rPr>
              <a:t>Developing harmonised monitoring and data exchange</a:t>
            </a: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0099"/>
                </a:solidFill>
                <a:latin typeface="Verdana" pitchFamily="34" charset="0"/>
              </a:rPr>
              <a:t>Convincing society of the danger of continuous increasing water pollution</a:t>
            </a: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endParaRPr lang="en-GB" sz="1800" b="1" dirty="0" smtClean="0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defRPr/>
            </a:pPr>
            <a:r>
              <a:rPr lang="en-GB" sz="2000" b="1" dirty="0" smtClean="0">
                <a:solidFill>
                  <a:srgbClr val="000099"/>
                </a:solidFill>
                <a:latin typeface="Verdana" pitchFamily="34" charset="0"/>
              </a:rPr>
              <a:t>Turning Point: Sandoz Accident</a:t>
            </a: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0099"/>
                </a:solidFill>
                <a:latin typeface="Verdana" pitchFamily="34" charset="0"/>
              </a:rPr>
              <a:t>From short term detailed technical discussion to long term ambitious goal setting</a:t>
            </a: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0099"/>
                </a:solidFill>
                <a:latin typeface="Verdana" pitchFamily="34" charset="0"/>
              </a:rPr>
              <a:t>Integration of all relevant policy fields</a:t>
            </a: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endParaRPr lang="en-GB" sz="1800" b="1" dirty="0" smtClean="0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defRPr/>
            </a:pPr>
            <a:r>
              <a:rPr lang="en-GB" sz="2000" b="1" dirty="0" smtClean="0">
                <a:solidFill>
                  <a:srgbClr val="000099"/>
                </a:solidFill>
                <a:latin typeface="Verdana" pitchFamily="34" charset="0"/>
              </a:rPr>
              <a:t>Challenges for the future</a:t>
            </a: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0099"/>
                </a:solidFill>
                <a:latin typeface="Verdana" pitchFamily="34" charset="0"/>
              </a:rPr>
              <a:t>How correct the impact of missing environmental management of the past</a:t>
            </a: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0099"/>
                </a:solidFill>
                <a:latin typeface="Verdana" pitchFamily="34" charset="0"/>
              </a:rPr>
              <a:t>How to take account of uncertainties regarding the socioeconomic evolution and the impact of climate change</a:t>
            </a:r>
          </a:p>
        </p:txBody>
      </p:sp>
      <p:sp>
        <p:nvSpPr>
          <p:cNvPr id="11269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07975"/>
            <a:ext cx="6477000" cy="457200"/>
          </a:xfrm>
        </p:spPr>
        <p:txBody>
          <a:bodyPr/>
          <a:lstStyle/>
          <a:p>
            <a:pPr algn="l"/>
            <a:r>
              <a:rPr lang="en-GB" sz="2700" b="1" dirty="0" smtClean="0">
                <a:solidFill>
                  <a:srgbClr val="000099"/>
                </a:solidFill>
                <a:latin typeface="Verdana" pitchFamily="34" charset="0"/>
              </a:rPr>
              <a:t>Challenges and Lessons learn</a:t>
            </a:r>
            <a:endParaRPr lang="de-DE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pic>
        <p:nvPicPr>
          <p:cNvPr id="12291" name="Picture 3" descr="voge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9525"/>
            <a:ext cx="1066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755576" y="1340768"/>
            <a:ext cx="7776864" cy="376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10000"/>
              </a:spcBef>
              <a:defRPr/>
            </a:pPr>
            <a:endParaRPr lang="en-US" sz="1800" b="1" dirty="0" smtClean="0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Verdana" pitchFamily="34" charset="0"/>
              </a:rPr>
              <a:t>Both the Sandoz fire in 1986 and the floods of 1993 and 1995 were triggers for fundamental changes in policy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defRPr/>
            </a:pPr>
            <a:endParaRPr lang="en-US" sz="1800" b="1" dirty="0" smtClean="0">
              <a:solidFill>
                <a:srgbClr val="000099"/>
              </a:solidFill>
              <a:latin typeface="Verdana" pitchFamily="34" charset="0"/>
            </a:endParaRP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0099"/>
                </a:solidFill>
                <a:latin typeface="Verdana" pitchFamily="34" charset="0"/>
              </a:rPr>
              <a:t>a positive </a:t>
            </a: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approach should be the core of all activities, even </a:t>
            </a:r>
            <a:r>
              <a:rPr lang="en-US" sz="1800" dirty="0">
                <a:solidFill>
                  <a:srgbClr val="000099"/>
                </a:solidFill>
                <a:latin typeface="Verdana" pitchFamily="34" charset="0"/>
              </a:rPr>
              <a:t>when catastrophic events have </a:t>
            </a: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occurred</a:t>
            </a: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endParaRPr lang="en-US" sz="1800" dirty="0" smtClean="0">
              <a:solidFill>
                <a:srgbClr val="000099"/>
              </a:solidFill>
              <a:latin typeface="Verdana" pitchFamily="34" charset="0"/>
            </a:endParaRP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focus on building common denominators, not on identifying disagreements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defRPr/>
            </a:pPr>
            <a:endParaRPr lang="en-US" sz="1800" b="1" dirty="0" smtClean="0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Verdana" pitchFamily="34" charset="0"/>
              </a:rPr>
              <a:t>To increase ownership, agreements should be developed</a:t>
            </a: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99"/>
                </a:solidFill>
                <a:latin typeface="Verdana" pitchFamily="34" charset="0"/>
              </a:rPr>
              <a:t>bottom-up with involvement of all stakeholders</a:t>
            </a:r>
            <a:endParaRPr lang="en-US" sz="1800" dirty="0" smtClean="0">
              <a:solidFill>
                <a:srgbClr val="000099"/>
              </a:solidFill>
              <a:latin typeface="Verdana" pitchFamily="34" charset="0"/>
            </a:endParaRP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in line with top-down (political) objectives </a:t>
            </a:r>
          </a:p>
        </p:txBody>
      </p:sp>
      <p:sp>
        <p:nvSpPr>
          <p:cNvPr id="1229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07975"/>
            <a:ext cx="6477000" cy="457200"/>
          </a:xfrm>
        </p:spPr>
        <p:txBody>
          <a:bodyPr/>
          <a:lstStyle/>
          <a:p>
            <a:pPr algn="l"/>
            <a:r>
              <a:rPr lang="en-GB" sz="2700" b="1" dirty="0">
                <a:solidFill>
                  <a:srgbClr val="000099"/>
                </a:solidFill>
                <a:latin typeface="Verdana" pitchFamily="34" charset="0"/>
              </a:rPr>
              <a:t>Challenges and Lessons </a:t>
            </a:r>
            <a:r>
              <a:rPr lang="en-GB" sz="2700" b="1" dirty="0" smtClean="0">
                <a:solidFill>
                  <a:srgbClr val="000099"/>
                </a:solidFill>
                <a:latin typeface="Verdana" pitchFamily="34" charset="0"/>
              </a:rPr>
              <a:t>learned</a:t>
            </a:r>
            <a:endParaRPr lang="de-DE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pic>
        <p:nvPicPr>
          <p:cNvPr id="12291" name="Picture 3" descr="voge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066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07975"/>
            <a:ext cx="6477000" cy="457200"/>
          </a:xfrm>
        </p:spPr>
        <p:txBody>
          <a:bodyPr/>
          <a:lstStyle/>
          <a:p>
            <a:pPr algn="l"/>
            <a:r>
              <a:rPr lang="en-GB" sz="2700" b="1" dirty="0" smtClean="0">
                <a:solidFill>
                  <a:srgbClr val="000099"/>
                </a:solidFill>
                <a:latin typeface="Verdana" pitchFamily="34" charset="0"/>
              </a:rPr>
              <a:t>Thank you</a:t>
            </a:r>
            <a:endParaRPr lang="de-DE" dirty="0" smtClean="0">
              <a:solidFill>
                <a:srgbClr val="000099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1" y="1053231"/>
            <a:ext cx="410527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156399" y="6017220"/>
            <a:ext cx="2232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de-DE" sz="1800" b="1" dirty="0">
                <a:solidFill>
                  <a:srgbClr val="000099"/>
                </a:solidFill>
                <a:latin typeface="Verdana" pitchFamily="34" charset="0"/>
                <a:cs typeface="Times New Roman" pitchFamily="18" charset="0"/>
                <a:sym typeface="Times New Roman" pitchFamily="18" charset="0"/>
              </a:rPr>
              <a:t>www.iksr.org</a:t>
            </a:r>
          </a:p>
        </p:txBody>
      </p:sp>
    </p:spTree>
    <p:extLst>
      <p:ext uri="{BB962C8B-B14F-4D97-AF65-F5344CB8AC3E}">
        <p14:creationId xmlns:p14="http://schemas.microsoft.com/office/powerpoint/2010/main" val="42612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580063" y="1547813"/>
            <a:ext cx="3240087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b="1" dirty="0">
                <a:solidFill>
                  <a:srgbClr val="000099"/>
                </a:solidFill>
                <a:latin typeface="Verdana" pitchFamily="34" charset="0"/>
              </a:rPr>
              <a:t>3rd biggest European river </a:t>
            </a:r>
          </a:p>
          <a:p>
            <a:pPr eaLnBrk="1" hangingPunct="1"/>
            <a:endParaRPr lang="en-GB" b="1" dirty="0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/>
            <a:endParaRPr lang="en-GB" b="1" dirty="0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/>
            <a:r>
              <a:rPr lang="en-GB" b="1" dirty="0">
                <a:solidFill>
                  <a:srgbClr val="000099"/>
                </a:solidFill>
                <a:latin typeface="Verdana" pitchFamily="34" charset="0"/>
              </a:rPr>
              <a:t>9 countries,</a:t>
            </a:r>
          </a:p>
          <a:p>
            <a:pPr eaLnBrk="1" hangingPunct="1"/>
            <a:r>
              <a:rPr lang="en-GB" b="1" dirty="0">
                <a:solidFill>
                  <a:srgbClr val="000099"/>
                </a:solidFill>
                <a:latin typeface="Verdana" pitchFamily="34" charset="0"/>
              </a:rPr>
              <a:t>58 million Inhabitants</a:t>
            </a:r>
          </a:p>
          <a:p>
            <a:pPr lvl="1" eaLnBrk="1" hangingPunct="1"/>
            <a:endParaRPr lang="en-GB" b="1" dirty="0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/>
            <a:endParaRPr lang="en-GB" b="1" dirty="0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/>
            <a:r>
              <a:rPr lang="en-GB" b="1" dirty="0">
                <a:solidFill>
                  <a:srgbClr val="000099"/>
                </a:solidFill>
                <a:latin typeface="Verdana" pitchFamily="34" charset="0"/>
              </a:rPr>
              <a:t>Drinking water supply for 30 million people</a:t>
            </a:r>
            <a:endParaRPr lang="de-DE" b="1" dirty="0">
              <a:solidFill>
                <a:srgbClr val="000099"/>
              </a:solidFill>
              <a:latin typeface="Verdana" pitchFamily="34" charset="0"/>
            </a:endParaRPr>
          </a:p>
        </p:txBody>
      </p:sp>
      <p:pic>
        <p:nvPicPr>
          <p:cNvPr id="4099" name="Picture 3" descr="RHEIN_Karte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041400"/>
            <a:ext cx="4418012" cy="56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69924" y="304800"/>
            <a:ext cx="699841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altLang="de-DE" sz="2800" b="1" dirty="0" smtClean="0">
                <a:solidFill>
                  <a:srgbClr val="000099"/>
                </a:solidFill>
                <a:latin typeface="Verdana" pitchFamily="34" charset="0"/>
              </a:rPr>
              <a:t>The Rhine - Catchment area</a:t>
            </a:r>
            <a:endParaRPr lang="en-GB" sz="2800" dirty="0">
              <a:solidFill>
                <a:srgbClr val="000099"/>
              </a:solidFill>
            </a:endParaRPr>
          </a:p>
        </p:txBody>
      </p:sp>
      <p:pic>
        <p:nvPicPr>
          <p:cNvPr id="4102" name="Picture 6" descr="voge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350"/>
            <a:ext cx="1066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0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pic>
        <p:nvPicPr>
          <p:cNvPr id="6147" name="Picture 3" descr="voge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9525"/>
            <a:ext cx="1066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750541" y="1603648"/>
            <a:ext cx="1373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b="1" dirty="0">
                <a:solidFill>
                  <a:srgbClr val="000099"/>
                </a:solidFill>
                <a:latin typeface="Verdana" pitchFamily="34" charset="0"/>
              </a:rPr>
              <a:t>1838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746051" y="3429000"/>
            <a:ext cx="1439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b="1" dirty="0">
                <a:solidFill>
                  <a:srgbClr val="000099"/>
                </a:solidFill>
                <a:latin typeface="Verdana" pitchFamily="34" charset="0"/>
              </a:rPr>
              <a:t>1872</a:t>
            </a: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746051" y="5229200"/>
            <a:ext cx="160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b="1" dirty="0">
                <a:solidFill>
                  <a:srgbClr val="000099"/>
                </a:solidFill>
                <a:latin typeface="Verdana" pitchFamily="34" charset="0"/>
              </a:rPr>
              <a:t>1980</a:t>
            </a:r>
          </a:p>
        </p:txBody>
      </p:sp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 b="4762"/>
          <a:stretch>
            <a:fillRect/>
          </a:stretch>
        </p:blipFill>
        <p:spPr bwMode="auto">
          <a:xfrm>
            <a:off x="3200400" y="1211610"/>
            <a:ext cx="4495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3" b="5325"/>
          <a:stretch>
            <a:fillRect/>
          </a:stretch>
        </p:blipFill>
        <p:spPr bwMode="auto">
          <a:xfrm>
            <a:off x="3200400" y="2924944"/>
            <a:ext cx="4495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9"/>
          <p:cNvSpPr txBox="1">
            <a:spLocks noChangeArrowheads="1"/>
          </p:cNvSpPr>
          <p:nvPr/>
        </p:nvSpPr>
        <p:spPr bwMode="auto">
          <a:xfrm>
            <a:off x="684213" y="381000"/>
            <a:ext cx="6477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 dirty="0">
                <a:solidFill>
                  <a:srgbClr val="000099"/>
                </a:solidFill>
                <a:latin typeface="Verdana" pitchFamily="34" charset="0"/>
                <a:cs typeface="Arial" charset="0"/>
              </a:rPr>
              <a:t>Changes over the centuries</a:t>
            </a:r>
            <a:endParaRPr lang="de-DE" sz="2800" dirty="0">
              <a:solidFill>
                <a:srgbClr val="000099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985317" y="6250260"/>
            <a:ext cx="50995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b="1" dirty="0" smtClean="0">
                <a:solidFill>
                  <a:srgbClr val="000099"/>
                </a:solidFill>
                <a:latin typeface="Verdana" pitchFamily="34" charset="0"/>
              </a:rPr>
              <a:t>Over the years: 85% loss of alluvial flood areas </a:t>
            </a:r>
            <a:endParaRPr lang="en-GB" sz="1400" b="1" dirty="0">
              <a:solidFill>
                <a:srgbClr val="000099"/>
              </a:solidFill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3136"/>
            <a:ext cx="449897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7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pic>
        <p:nvPicPr>
          <p:cNvPr id="10243" name="Picture 3" descr="voge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9525"/>
            <a:ext cx="1066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27584" y="1484784"/>
            <a:ext cx="4536504" cy="388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000" b="1" dirty="0" smtClean="0">
                <a:solidFill>
                  <a:srgbClr val="000099"/>
                </a:solidFill>
                <a:latin typeface="Verdana" pitchFamily="34" charset="0"/>
              </a:rPr>
              <a:t>1950 – Foundation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99"/>
                </a:solidFill>
                <a:latin typeface="Verdana" pitchFamily="34" charset="0"/>
              </a:rPr>
              <a:t>People in the Netherlands were suffering from the very poor quality of the Rhine as source for their drinking water and for use in agriculture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99"/>
                </a:solidFill>
                <a:latin typeface="Verdana" pitchFamily="34" charset="0"/>
              </a:rPr>
              <a:t>S</a:t>
            </a:r>
            <a:r>
              <a:rPr lang="en-GB" sz="1800" dirty="0" smtClean="0">
                <a:solidFill>
                  <a:srgbClr val="000099"/>
                </a:solidFill>
                <a:latin typeface="Verdana" pitchFamily="34" charset="0"/>
              </a:rPr>
              <a:t>upported by Switzerland (which was neutral during WWII), the Netherlands initiated the first meeting of the ICPR on 11 July 1950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10245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774700" y="304800"/>
            <a:ext cx="4876800" cy="45720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000099"/>
                </a:solidFill>
                <a:latin typeface="Verdana" pitchFamily="34" charset="0"/>
              </a:rPr>
              <a:t>ICPR - Landmarks</a:t>
            </a:r>
            <a:endParaRPr lang="de-DE" sz="2800" dirty="0" smtClean="0">
              <a:solidFill>
                <a:srgbClr val="000099"/>
              </a:solidFill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03" y="1429356"/>
            <a:ext cx="3366885" cy="474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6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pic>
        <p:nvPicPr>
          <p:cNvPr id="11267" name="Picture 3" descr="voge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9525"/>
            <a:ext cx="1066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804118" y="927375"/>
            <a:ext cx="7577882" cy="527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000" b="1" dirty="0" smtClean="0">
                <a:solidFill>
                  <a:srgbClr val="000099"/>
                </a:solidFill>
                <a:latin typeface="Verdana" pitchFamily="34" charset="0"/>
              </a:rPr>
              <a:t>First activities</a:t>
            </a:r>
          </a:p>
          <a:p>
            <a:pPr marL="266700" indent="-2667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99"/>
                </a:solidFill>
                <a:latin typeface="Verdana" pitchFamily="34" charset="0"/>
              </a:rPr>
              <a:t>The first meeting resulted in </a:t>
            </a:r>
            <a:r>
              <a:rPr lang="en-GB" sz="1800" dirty="0">
                <a:solidFill>
                  <a:srgbClr val="000099"/>
                </a:solidFill>
                <a:latin typeface="Verdana" pitchFamily="34" charset="0"/>
              </a:rPr>
              <a:t>agreements related to the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99"/>
                </a:solidFill>
                <a:latin typeface="Verdana" pitchFamily="34" charset="0"/>
              </a:rPr>
              <a:t>analysis water pollution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99"/>
                </a:solidFill>
                <a:latin typeface="Verdana" pitchFamily="34" charset="0"/>
              </a:rPr>
              <a:t>harmonisation </a:t>
            </a:r>
            <a:r>
              <a:rPr lang="en-GB" sz="1800" dirty="0">
                <a:solidFill>
                  <a:srgbClr val="000099"/>
                </a:solidFill>
                <a:latin typeface="Verdana" pitchFamily="34" charset="0"/>
              </a:rPr>
              <a:t>of  monitoring programmes and methods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99"/>
                </a:solidFill>
                <a:latin typeface="Verdana" pitchFamily="34" charset="0"/>
              </a:rPr>
              <a:t>exchange of monitoring </a:t>
            </a:r>
            <a:r>
              <a:rPr lang="en-GB" sz="1800" dirty="0" smtClean="0">
                <a:solidFill>
                  <a:srgbClr val="000099"/>
                </a:solidFill>
                <a:latin typeface="Verdana" pitchFamily="34" charset="0"/>
              </a:rPr>
              <a:t>data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99"/>
                </a:solidFill>
                <a:latin typeface="Verdana" pitchFamily="34" charset="0"/>
              </a:rPr>
              <a:t>development of water protection </a:t>
            </a:r>
            <a:r>
              <a:rPr lang="en-GB" sz="1800" dirty="0" smtClean="0">
                <a:solidFill>
                  <a:srgbClr val="000099"/>
                </a:solidFill>
                <a:latin typeface="Verdana" pitchFamily="34" charset="0"/>
              </a:rPr>
              <a:t>measures</a:t>
            </a:r>
            <a:endParaRPr lang="en-GB" sz="1800" dirty="0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defRPr/>
            </a:pPr>
            <a:endParaRPr lang="en-US" sz="1800" b="1" dirty="0" smtClean="0">
              <a:solidFill>
                <a:srgbClr val="000099"/>
              </a:solidFill>
              <a:latin typeface="Verdana" pitchFamily="34" charset="0"/>
            </a:endParaRP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This was followed by a period with</a:t>
            </a:r>
          </a:p>
          <a:p>
            <a:pPr marL="714375" lvl="1" indent="-266700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building trust and mutual understanding</a:t>
            </a:r>
          </a:p>
          <a:p>
            <a:pPr marL="714375" lvl="1" indent="-266700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detailed </a:t>
            </a:r>
            <a:r>
              <a:rPr lang="en-US" sz="1800" dirty="0">
                <a:solidFill>
                  <a:srgbClr val="000099"/>
                </a:solidFill>
                <a:latin typeface="Verdana" pitchFamily="34" charset="0"/>
              </a:rPr>
              <a:t>technical </a:t>
            </a: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discussion on </a:t>
            </a: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best </a:t>
            </a: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available </a:t>
            </a: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technologies for reducing water pollution, </a:t>
            </a: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agreed upon in the form of recommendations to the Contracting Parties</a:t>
            </a:r>
          </a:p>
          <a:p>
            <a:pPr marL="295275" indent="-295275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endParaRPr lang="en-US" sz="1800" dirty="0" smtClean="0">
              <a:solidFill>
                <a:srgbClr val="000099"/>
              </a:solidFill>
              <a:latin typeface="Verdana" pitchFamily="34" charset="0"/>
            </a:endParaRPr>
          </a:p>
          <a:p>
            <a:pPr marL="295275" indent="-295275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In 1963, the first Rhine Convention was agreed upon followed in 1967 by a Convention for dealing with chemical pollution</a:t>
            </a:r>
            <a:endParaRPr lang="en-US" sz="1800" dirty="0">
              <a:solidFill>
                <a:srgbClr val="000099"/>
              </a:solidFill>
              <a:latin typeface="Verdana" pitchFamily="34" charset="0"/>
            </a:endParaRP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endParaRPr lang="en-US" sz="1800" dirty="0" smtClean="0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Verdana" pitchFamily="34" charset="0"/>
              </a:rPr>
              <a:t>But water quality did not really </a:t>
            </a:r>
            <a:r>
              <a:rPr lang="en-US" sz="1800" b="1" dirty="0" smtClean="0">
                <a:solidFill>
                  <a:srgbClr val="000099"/>
                </a:solidFill>
                <a:latin typeface="Verdana" pitchFamily="34" charset="0"/>
              </a:rPr>
              <a:t>improve</a:t>
            </a:r>
            <a:endParaRPr lang="en-US" sz="1800" dirty="0" smtClean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11269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07975"/>
            <a:ext cx="7272734" cy="457200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000099"/>
                </a:solidFill>
                <a:latin typeface="Verdana" pitchFamily="34" charset="0"/>
              </a:rPr>
              <a:t>50ties - 70ties </a:t>
            </a:r>
            <a:r>
              <a:rPr lang="en-US" sz="2800" b="1" dirty="0" smtClean="0">
                <a:solidFill>
                  <a:srgbClr val="000099"/>
                </a:solidFill>
                <a:latin typeface="Verdana" pitchFamily="34" charset="0"/>
              </a:rPr>
              <a:t>of the 20</a:t>
            </a:r>
            <a:r>
              <a:rPr lang="en-US" sz="2800" b="1" baseline="30000" dirty="0" smtClean="0">
                <a:solidFill>
                  <a:srgbClr val="000099"/>
                </a:solidFill>
                <a:latin typeface="Verdana" pitchFamily="34" charset="0"/>
              </a:rPr>
              <a:t>th</a:t>
            </a:r>
            <a:r>
              <a:rPr lang="en-US" sz="2800" b="1" dirty="0" smtClean="0">
                <a:solidFill>
                  <a:srgbClr val="000099"/>
                </a:solidFill>
                <a:latin typeface="Verdana" pitchFamily="34" charset="0"/>
              </a:rPr>
              <a:t> Century</a:t>
            </a:r>
            <a:endParaRPr lang="de-DE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pic>
        <p:nvPicPr>
          <p:cNvPr id="10243" name="Picture 3" descr="voge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066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774700" y="304800"/>
            <a:ext cx="4876800" cy="457200"/>
          </a:xfrm>
        </p:spPr>
        <p:txBody>
          <a:bodyPr/>
          <a:lstStyle/>
          <a:p>
            <a:pPr algn="l"/>
            <a:r>
              <a:rPr lang="de-DE" sz="2800" b="1" dirty="0" smtClean="0">
                <a:solidFill>
                  <a:srgbClr val="000099"/>
                </a:solidFill>
                <a:latin typeface="Verdana" pitchFamily="34" charset="0"/>
              </a:rPr>
              <a:t>01 November 1986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t="2587" r="1934" b="2587"/>
          <a:stretch/>
        </p:blipFill>
        <p:spPr bwMode="auto">
          <a:xfrm>
            <a:off x="881261" y="1772816"/>
            <a:ext cx="311467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hoek 2"/>
          <p:cNvSpPr/>
          <p:nvPr/>
        </p:nvSpPr>
        <p:spPr>
          <a:xfrm>
            <a:off x="4398912" y="1862822"/>
            <a:ext cx="4061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altLang="de-DE" sz="2000" b="1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AU" altLang="de-DE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10-30 </a:t>
            </a:r>
            <a:r>
              <a:rPr lang="en-AU" altLang="de-DE" sz="20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tons of highly toxic pesticides flowed into the river</a:t>
            </a:r>
          </a:p>
          <a:p>
            <a:pPr>
              <a:buFont typeface="Wingdings" pitchFamily="2" charset="2"/>
              <a:buChar char="Ø"/>
            </a:pPr>
            <a:endParaRPr lang="en-AU" altLang="de-DE" sz="2000" b="1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AU" altLang="de-DE" sz="20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AU" altLang="de-DE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causing the </a:t>
            </a:r>
            <a:r>
              <a:rPr lang="en-AU" altLang="de-DE" sz="20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death of all aquatic life downstream </a:t>
            </a:r>
            <a:r>
              <a:rPr lang="en-AU" altLang="de-DE" sz="20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(e.g. eel for 400 </a:t>
            </a:r>
            <a:r>
              <a:rPr lang="en-AU" altLang="de-DE" sz="20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km)</a:t>
            </a:r>
            <a:r>
              <a:rPr lang="en-AU" altLang="de-DE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  <p:sp>
        <p:nvSpPr>
          <p:cNvPr id="2" name="Rechthoek 1"/>
          <p:cNvSpPr/>
          <p:nvPr/>
        </p:nvSpPr>
        <p:spPr>
          <a:xfrm>
            <a:off x="793676" y="1185602"/>
            <a:ext cx="7416824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defRPr/>
            </a:pPr>
            <a:r>
              <a:rPr lang="en-US" b="1" dirty="0">
                <a:solidFill>
                  <a:srgbClr val="000099"/>
                </a:solidFill>
                <a:latin typeface="Verdana" pitchFamily="34" charset="0"/>
              </a:rPr>
              <a:t>A major disaster was a turning point</a:t>
            </a:r>
          </a:p>
        </p:txBody>
      </p:sp>
    </p:spTree>
    <p:extLst>
      <p:ext uri="{BB962C8B-B14F-4D97-AF65-F5344CB8AC3E}">
        <p14:creationId xmlns:p14="http://schemas.microsoft.com/office/powerpoint/2010/main" val="21236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pic>
        <p:nvPicPr>
          <p:cNvPr id="11267" name="Picture 3" descr="voge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9525"/>
            <a:ext cx="1066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804118" y="1056474"/>
            <a:ext cx="7872338" cy="455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10000"/>
              </a:spcBef>
              <a:defRPr/>
            </a:pPr>
            <a:endParaRPr lang="en-US" sz="1800" b="1" dirty="0" smtClean="0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Verdana" pitchFamily="34" charset="0"/>
              </a:rPr>
              <a:t>The Sandoz Disaster</a:t>
            </a: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 </a:t>
            </a:r>
            <a:r>
              <a:rPr lang="en-US" sz="1800" dirty="0">
                <a:solidFill>
                  <a:srgbClr val="000099"/>
                </a:solidFill>
                <a:latin typeface="Verdana" pitchFamily="34" charset="0"/>
              </a:rPr>
              <a:t>happened in a period in which environment received strong public </a:t>
            </a: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and political support. It resulted in a recognition that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defRPr/>
            </a:pPr>
            <a:endParaRPr lang="en-US" sz="1800" dirty="0" smtClean="0">
              <a:solidFill>
                <a:srgbClr val="000099"/>
              </a:solidFill>
              <a:latin typeface="Verdana" pitchFamily="34" charset="0"/>
            </a:endParaRP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0099"/>
                </a:solidFill>
                <a:latin typeface="Verdana" pitchFamily="34" charset="0"/>
              </a:rPr>
              <a:t>t</a:t>
            </a: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here was a joint problem to be solved </a:t>
            </a:r>
          </a:p>
          <a:p>
            <a:pPr lvl="1" indent="0" eaLnBrk="1" hangingPunct="1">
              <a:lnSpc>
                <a:spcPct val="95000"/>
              </a:lnSpc>
              <a:spcBef>
                <a:spcPct val="10000"/>
              </a:spcBef>
              <a:defRPr/>
            </a:pPr>
            <a:endParaRPr lang="en-US" sz="1800" dirty="0" smtClean="0">
              <a:solidFill>
                <a:srgbClr val="000099"/>
              </a:solidFill>
              <a:latin typeface="Verdana" pitchFamily="34" charset="0"/>
            </a:endParaRP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there was more than chemical quality to improve</a:t>
            </a:r>
            <a:endParaRPr lang="en-US" sz="1800" dirty="0">
              <a:solidFill>
                <a:srgbClr val="000099"/>
              </a:solidFill>
              <a:latin typeface="Verdana" pitchFamily="34" charset="0"/>
            </a:endParaRP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endParaRPr lang="en-US" sz="1800" dirty="0" smtClean="0">
              <a:solidFill>
                <a:srgbClr val="000099"/>
              </a:solidFill>
              <a:latin typeface="Verdana" pitchFamily="34" charset="0"/>
            </a:endParaRP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0099"/>
                </a:solidFill>
                <a:latin typeface="Verdana" pitchFamily="34" charset="0"/>
              </a:rPr>
              <a:t>t</a:t>
            </a: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here was a need </a:t>
            </a:r>
            <a:r>
              <a:rPr lang="en-US" sz="1800" dirty="0">
                <a:solidFill>
                  <a:srgbClr val="000099"/>
                </a:solidFill>
                <a:latin typeface="Verdana" pitchFamily="34" charset="0"/>
              </a:rPr>
              <a:t>for </a:t>
            </a: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a shift </a:t>
            </a:r>
            <a:r>
              <a:rPr lang="en-US" sz="1800" dirty="0">
                <a:solidFill>
                  <a:srgbClr val="000099"/>
                </a:solidFill>
                <a:latin typeface="Verdana" pitchFamily="34" charset="0"/>
              </a:rPr>
              <a:t>from short term detailed technical discussion to long term ambitious goal setting </a:t>
            </a: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itchFamily="34" charset="0"/>
              <a:buChar char="•"/>
              <a:defRPr/>
            </a:pPr>
            <a:endParaRPr lang="en-US" sz="1800" dirty="0" smtClean="0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defRPr/>
            </a:pP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Within a year with three meetings at ministerial level the </a:t>
            </a:r>
            <a:r>
              <a:rPr lang="en-US" sz="1800" b="1" dirty="0" smtClean="0">
                <a:solidFill>
                  <a:srgbClr val="000099"/>
                </a:solidFill>
                <a:latin typeface="Verdana" pitchFamily="34" charset="0"/>
              </a:rPr>
              <a:t>Rhine </a:t>
            </a:r>
            <a:r>
              <a:rPr lang="en-US" sz="1800" b="1" dirty="0">
                <a:solidFill>
                  <a:srgbClr val="000099"/>
                </a:solidFill>
                <a:latin typeface="Verdana" pitchFamily="34" charset="0"/>
              </a:rPr>
              <a:t>Action </a:t>
            </a:r>
            <a:r>
              <a:rPr lang="en-US" sz="1800" b="1" dirty="0" smtClean="0">
                <a:solidFill>
                  <a:srgbClr val="000099"/>
                </a:solidFill>
                <a:latin typeface="Verdana" pitchFamily="34" charset="0"/>
              </a:rPr>
              <a:t>Programme </a:t>
            </a: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was agreed upon with </a:t>
            </a:r>
            <a:r>
              <a:rPr lang="en-US" sz="1800" b="1" dirty="0" smtClean="0">
                <a:solidFill>
                  <a:srgbClr val="000099"/>
                </a:solidFill>
                <a:latin typeface="Verdana" pitchFamily="34" charset="0"/>
              </a:rPr>
              <a:t>the return of the Salmon</a:t>
            </a: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 </a:t>
            </a:r>
            <a:r>
              <a:rPr lang="en-US" sz="1800" dirty="0">
                <a:solidFill>
                  <a:srgbClr val="000099"/>
                </a:solidFill>
                <a:latin typeface="Verdana" pitchFamily="34" charset="0"/>
              </a:rPr>
              <a:t>as a flagship </a:t>
            </a: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combined </a:t>
            </a:r>
            <a:r>
              <a:rPr lang="en-US" sz="1800" dirty="0">
                <a:solidFill>
                  <a:srgbClr val="000099"/>
                </a:solidFill>
                <a:latin typeface="Verdana" pitchFamily="34" charset="0"/>
              </a:rPr>
              <a:t>with the political </a:t>
            </a: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ambition for </a:t>
            </a:r>
            <a:r>
              <a:rPr lang="en-US" sz="1800" b="1" dirty="0" smtClean="0">
                <a:solidFill>
                  <a:srgbClr val="000099"/>
                </a:solidFill>
                <a:latin typeface="Verdana" pitchFamily="34" charset="0"/>
              </a:rPr>
              <a:t>a substantial reduction of inputs of substances</a:t>
            </a:r>
            <a:endParaRPr lang="en-GB" sz="1800" dirty="0" smtClean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11269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07975"/>
            <a:ext cx="7272734" cy="45720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000099"/>
                </a:solidFill>
                <a:latin typeface="Verdana" pitchFamily="34" charset="0"/>
              </a:rPr>
              <a:t>Political Courage and Ambition</a:t>
            </a:r>
            <a:endParaRPr lang="de-DE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pic>
        <p:nvPicPr>
          <p:cNvPr id="11267" name="Picture 3" descr="voge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9525"/>
            <a:ext cx="1066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804118" y="1316982"/>
            <a:ext cx="757788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Its </a:t>
            </a:r>
            <a:r>
              <a:rPr lang="en-US" sz="1800" dirty="0">
                <a:solidFill>
                  <a:srgbClr val="000099"/>
                </a:solidFill>
                <a:latin typeface="Verdana" pitchFamily="34" charset="0"/>
              </a:rPr>
              <a:t>target was to improve water quality to such an extent that formerly indigenous species, such as salmon, would be able to return to the river. </a:t>
            </a:r>
            <a:endParaRPr lang="en-US" sz="1800" dirty="0" smtClean="0">
              <a:solidFill>
                <a:srgbClr val="000099"/>
              </a:solidFill>
              <a:latin typeface="Verdana" pitchFamily="34" charset="0"/>
            </a:endParaRP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endParaRPr lang="en-US" sz="1800" dirty="0" smtClean="0">
              <a:solidFill>
                <a:srgbClr val="000099"/>
              </a:solidFill>
              <a:latin typeface="Verdana" pitchFamily="34" charset="0"/>
            </a:endParaRP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At </a:t>
            </a:r>
            <a:r>
              <a:rPr lang="en-US" sz="1800" dirty="0">
                <a:solidFill>
                  <a:srgbClr val="000099"/>
                </a:solidFill>
                <a:latin typeface="Verdana" pitchFamily="34" charset="0"/>
              </a:rPr>
              <a:t>the same time, the entire ecosystem </a:t>
            </a: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had to be improved and </a:t>
            </a:r>
            <a:r>
              <a:rPr lang="en-US" sz="1800" dirty="0">
                <a:solidFill>
                  <a:srgbClr val="000099"/>
                </a:solidFill>
                <a:latin typeface="Verdana" pitchFamily="34" charset="0"/>
              </a:rPr>
              <a:t>flora and fauna were to be </a:t>
            </a: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strengthened</a:t>
            </a: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endParaRPr lang="en-US" sz="1800" dirty="0" smtClean="0">
              <a:solidFill>
                <a:srgbClr val="000099"/>
              </a:solidFill>
              <a:latin typeface="Verdana" pitchFamily="34" charset="0"/>
            </a:endParaRP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A consequence, requirements </a:t>
            </a:r>
            <a:r>
              <a:rPr lang="en-US" sz="1800" dirty="0">
                <a:solidFill>
                  <a:srgbClr val="000099"/>
                </a:solidFill>
                <a:latin typeface="Verdana" pitchFamily="34" charset="0"/>
              </a:rPr>
              <a:t>concerning municipal and industrial wastewater treatment plants became distinctly more strict and a third treatment stage was introduced to eliminate phosphorous and </a:t>
            </a: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nitrates</a:t>
            </a: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000099"/>
              </a:solidFill>
              <a:latin typeface="Verdana" pitchFamily="34" charset="0"/>
            </a:endParaRP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In addition, industry </a:t>
            </a:r>
            <a:r>
              <a:rPr lang="en-US" sz="1800" dirty="0">
                <a:solidFill>
                  <a:srgbClr val="000099"/>
                </a:solidFill>
                <a:latin typeface="Verdana" pitchFamily="34" charset="0"/>
              </a:rPr>
              <a:t>joint </a:t>
            </a: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in</a:t>
            </a:r>
            <a:r>
              <a:rPr lang="en-US" sz="1800" dirty="0">
                <a:solidFill>
                  <a:srgbClr val="000099"/>
                </a:solidFill>
                <a:latin typeface="Verdana" pitchFamily="34" charset="0"/>
              </a:rPr>
              <a:t> </a:t>
            </a:r>
            <a:r>
              <a:rPr lang="en-US" sz="1800" dirty="0" smtClean="0">
                <a:solidFill>
                  <a:srgbClr val="000099"/>
                </a:solidFill>
                <a:latin typeface="Verdana" pitchFamily="34" charset="0"/>
              </a:rPr>
              <a:t>and accepted its responsibility.</a:t>
            </a: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Verdana" pitchFamily="34" charset="0"/>
              </a:rPr>
              <a:t>The </a:t>
            </a:r>
            <a:r>
              <a:rPr lang="en-US" sz="1800" b="1" dirty="0">
                <a:solidFill>
                  <a:srgbClr val="000099"/>
                </a:solidFill>
                <a:latin typeface="Verdana" pitchFamily="34" charset="0"/>
              </a:rPr>
              <a:t>first survey in 1992 already gave evidence of a considerable reduction of </a:t>
            </a:r>
            <a:r>
              <a:rPr lang="en-US" sz="1800" b="1" dirty="0" smtClean="0">
                <a:solidFill>
                  <a:srgbClr val="000099"/>
                </a:solidFill>
                <a:latin typeface="Verdana" pitchFamily="34" charset="0"/>
              </a:rPr>
              <a:t>pollutants</a:t>
            </a:r>
          </a:p>
        </p:txBody>
      </p:sp>
      <p:sp>
        <p:nvSpPr>
          <p:cNvPr id="11269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07975"/>
            <a:ext cx="7272734" cy="45720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000099"/>
                </a:solidFill>
                <a:latin typeface="Verdana" pitchFamily="34" charset="0"/>
              </a:rPr>
              <a:t>The Rhine Action Programme</a:t>
            </a:r>
            <a:endParaRPr lang="de-DE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4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pic>
        <p:nvPicPr>
          <p:cNvPr id="11267" name="Picture 3" descr="voge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9525"/>
            <a:ext cx="1066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3491880" y="1414341"/>
            <a:ext cx="5256584" cy="172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solidFill>
                  <a:srgbClr val="000099"/>
                </a:solidFill>
                <a:latin typeface="Verdana" pitchFamily="34" charset="0"/>
              </a:rPr>
              <a:t>During Christmas 1993 and in January/February 1995, disastrous flood events occurred</a:t>
            </a: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endParaRPr lang="en-GB" sz="1800" dirty="0" smtClean="0">
              <a:solidFill>
                <a:srgbClr val="000099"/>
              </a:solidFill>
              <a:latin typeface="Verdana" pitchFamily="34" charset="0"/>
            </a:endParaRP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solidFill>
                  <a:srgbClr val="000099"/>
                </a:solidFill>
                <a:latin typeface="Verdana" pitchFamily="34" charset="0"/>
              </a:rPr>
              <a:t>As a reaction, the ICPR adopted a Flood Action Plan in 1998</a:t>
            </a:r>
          </a:p>
        </p:txBody>
      </p:sp>
      <p:sp>
        <p:nvSpPr>
          <p:cNvPr id="11269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07975"/>
            <a:ext cx="7272734" cy="45720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000099"/>
                </a:solidFill>
                <a:latin typeface="Verdana" pitchFamily="34" charset="0"/>
              </a:rPr>
              <a:t>The Flood Action Plan</a:t>
            </a:r>
            <a:endParaRPr lang="de-DE" dirty="0" smtClean="0">
              <a:solidFill>
                <a:srgbClr val="0000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35268"/>
            <a:ext cx="2520000" cy="226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3487688" y="3386082"/>
            <a:ext cx="5184576" cy="277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000099"/>
                </a:solidFill>
                <a:latin typeface="Verdana" pitchFamily="34" charset="0"/>
              </a:rPr>
              <a:t>Following that, a comprehensive international water management programme – </a:t>
            </a:r>
            <a:r>
              <a:rPr lang="en-GB" sz="1800" b="1" dirty="0">
                <a:solidFill>
                  <a:srgbClr val="000099"/>
                </a:solidFill>
                <a:latin typeface="Verdana" pitchFamily="34" charset="0"/>
              </a:rPr>
              <a:t>Rhine 2020</a:t>
            </a:r>
            <a:r>
              <a:rPr lang="en-GB" sz="1800" dirty="0">
                <a:solidFill>
                  <a:srgbClr val="000099"/>
                </a:solidFill>
                <a:latin typeface="Verdana" pitchFamily="34" charset="0"/>
              </a:rPr>
              <a:t> - was developed, integrating qualitative and quantitative aspects of surface waters and groundwater</a:t>
            </a: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endParaRPr lang="en-GB" sz="1800" dirty="0">
              <a:solidFill>
                <a:srgbClr val="000099"/>
              </a:solidFill>
              <a:latin typeface="Verdana" pitchFamily="34" charset="0"/>
            </a:endParaRPr>
          </a:p>
          <a:p>
            <a:pPr marL="285750" indent="-285750" eaLnBrk="1" hangingPunct="1">
              <a:lnSpc>
                <a:spcPct val="9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99"/>
                </a:solidFill>
                <a:latin typeface="Verdana" pitchFamily="34" charset="0"/>
              </a:rPr>
              <a:t>All new and additional targets were integrated into the new </a:t>
            </a:r>
            <a:r>
              <a:rPr lang="en-GB" altLang="de-DE" sz="1800" b="1" dirty="0">
                <a:solidFill>
                  <a:srgbClr val="000099"/>
                </a:solidFill>
                <a:latin typeface="Verdana" pitchFamily="34" charset="0"/>
              </a:rPr>
              <a:t>1999 Rhine Convention</a:t>
            </a:r>
            <a:endParaRPr lang="en-US" sz="1800" dirty="0">
              <a:solidFill>
                <a:srgbClr val="000099"/>
              </a:solidFill>
              <a:latin typeface="Verdana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48" y="3693474"/>
            <a:ext cx="2520000" cy="225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2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erformat">
  <a:themeElements>
    <a:clrScheme name="Quer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Querforma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er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r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er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r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r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r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r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E:\Dokumente und Einstellungen\dieter\Anwendungsdaten\Microsoft\Vorlagen\Querformat.pot</Template>
  <TotalTime>1201</TotalTime>
  <Words>1169</Words>
  <Application>Microsoft Office PowerPoint</Application>
  <PresentationFormat>Diavoorstelling (4:3)</PresentationFormat>
  <Paragraphs>203</Paragraphs>
  <Slides>19</Slides>
  <Notes>18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Querformat</vt:lpstr>
      <vt:lpstr>River Basin Management in the Rhine  Ben van de Wetering Executive Secretary (Emeritus)   </vt:lpstr>
      <vt:lpstr>PowerPoint-presentatie</vt:lpstr>
      <vt:lpstr>PowerPoint-presentatie</vt:lpstr>
      <vt:lpstr>ICPR - Landmarks</vt:lpstr>
      <vt:lpstr>50ties - 70ties of the 20th Century</vt:lpstr>
      <vt:lpstr>01 November 1986</vt:lpstr>
      <vt:lpstr>Political Courage and Ambition</vt:lpstr>
      <vt:lpstr>The Rhine Action Programme</vt:lpstr>
      <vt:lpstr>The Flood Action Plan</vt:lpstr>
      <vt:lpstr>The 1999 Rhine Convention</vt:lpstr>
      <vt:lpstr>PowerPoint-presentatie</vt:lpstr>
      <vt:lpstr>PowerPoint-presentatie</vt:lpstr>
      <vt:lpstr>PowerPoint-presentatie</vt:lpstr>
      <vt:lpstr>PowerPoint-presentatie</vt:lpstr>
      <vt:lpstr>Cooperation</vt:lpstr>
      <vt:lpstr>PowerPoint-presentatie</vt:lpstr>
      <vt:lpstr>Challenges and Lessons learn</vt:lpstr>
      <vt:lpstr>Challenges and Lessons learned</vt:lpstr>
      <vt:lpstr>Thank you</vt:lpstr>
    </vt:vector>
  </TitlesOfParts>
  <Company>IKSR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Dieter M. Saha</dc:creator>
  <cp:lastModifiedBy>Ben</cp:lastModifiedBy>
  <cp:revision>211</cp:revision>
  <cp:lastPrinted>2013-08-19T11:18:46Z</cp:lastPrinted>
  <dcterms:created xsi:type="dcterms:W3CDTF">2005-08-18T08:17:43Z</dcterms:created>
  <dcterms:modified xsi:type="dcterms:W3CDTF">2015-11-19T14:00:38Z</dcterms:modified>
</cp:coreProperties>
</file>